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af-Z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4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af-ZA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af-ZA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f-ZA" smtClean="0"/>
              <a:t>Click to edit Master text styles</a:t>
            </a:r>
          </a:p>
          <a:p>
            <a:pPr lvl="1"/>
            <a:r>
              <a:rPr lang="af-ZA" smtClean="0"/>
              <a:t>Second level</a:t>
            </a:r>
          </a:p>
          <a:p>
            <a:pPr lvl="2"/>
            <a:r>
              <a:rPr lang="af-ZA" smtClean="0"/>
              <a:t>Third level</a:t>
            </a:r>
          </a:p>
          <a:p>
            <a:pPr lvl="3"/>
            <a:r>
              <a:rPr lang="af-ZA" smtClean="0"/>
              <a:t>Fourth level</a:t>
            </a:r>
          </a:p>
          <a:p>
            <a:pPr lvl="4"/>
            <a:r>
              <a:rPr lang="af-ZA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af-ZA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624BA2E-A0D3-4F5E-A859-474361DAFCFB}" type="slidenum">
              <a:rPr lang="af-ZA"/>
              <a:pPr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38608753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CBB804-A74D-4F68-8911-E409257FBA06}" type="slidenum">
              <a:rPr lang="af-ZA"/>
              <a:pPr/>
              <a:t>1</a:t>
            </a:fld>
            <a:endParaRPr lang="af-ZA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39B9EC-C35D-4C0A-A279-32607C5DF531}" type="slidenum">
              <a:rPr lang="af-ZA"/>
              <a:pPr/>
              <a:t>2</a:t>
            </a:fld>
            <a:endParaRPr lang="af-ZA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B0153E-CF54-478E-B2B5-0CA3662BEBEA}" type="slidenum">
              <a:rPr lang="af-ZA"/>
              <a:pPr/>
              <a:t>3</a:t>
            </a:fld>
            <a:endParaRPr lang="af-ZA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CBFEDD-1A6A-49B4-9027-7B47C48A0BE0}" type="slidenum">
              <a:rPr lang="af-ZA"/>
              <a:pPr/>
              <a:t>4</a:t>
            </a:fld>
            <a:endParaRPr lang="af-ZA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1156C1-63D2-4EBB-B60C-9138629DBBF3}" type="slidenum">
              <a:rPr lang="af-ZA"/>
              <a:pPr/>
              <a:t>5</a:t>
            </a:fld>
            <a:endParaRPr lang="af-ZA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F4B2B-48C0-4594-90E5-6CF707D1030C}" type="slidenum">
              <a:rPr lang="af-ZA" smtClean="0"/>
              <a:pPr/>
              <a:t>‹#›</a:t>
            </a:fld>
            <a:endParaRPr lang="af-ZA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p:transition spd="slow">
    <p:push dir="u"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EC16-1FAC-40D0-88E2-749693C74CCA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  <p:transition spd="slow">
    <p:push dir="u"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0F667-3DD5-4933-99E7-62D4F8F80245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  <p:transition spd="slow">
    <p:push dir="u"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B8B0-3DFB-49B8-A69B-631C6A44D720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  <p:transition spd="slow">
    <p:push dir="u"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3597493-63A0-44C1-9313-541443B79B22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7E9D-302D-4958-A492-3B142D159846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  <p:transition spd="slow">
    <p:push dir="u"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FE804-38F8-452E-859A-1D4707F8DFA3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  <p:transition spd="slow">
    <p:push dir="u"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D28AD-3A8E-4B2B-9C14-C58491534ACE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  <p:transition spd="slow">
    <p:push dir="u"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7886-EAB2-42CD-AB2F-A8120FBCF0B1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  <p:transition spd="slow">
    <p:push dir="u"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390F1-3CB6-43DB-A3AA-DC2EF48782B1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  <p:transition spd="slow">
    <p:push dir="u"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E341-6DA5-4DF9-AC20-C1164369ECE6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  <p:transition spd="slow">
    <p:push dir="u"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9F9EDDB-19D4-4D9F-A44E-C41393083B57}" type="slidenum">
              <a:rPr lang="af-ZA" smtClean="0"/>
              <a:pPr/>
              <a:t>‹#›</a:t>
            </a:fld>
            <a:endParaRPr lang="af-Z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  <p:sndAc>
      <p:stSnd>
        <p:snd r:embed="rId13" name="chimes.wav"/>
      </p:stSnd>
    </p:sndAc>
  </p:transition>
  <p:hf hd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260648"/>
            <a:ext cx="8569325" cy="1656035"/>
          </a:xfrm>
          <a:solidFill>
            <a:schemeClr val="accent3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af-ZA" sz="6000"/>
              <a:t>Trappe van Vergelyking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2205038"/>
            <a:ext cx="5029200" cy="4086225"/>
          </a:xfrm>
          <a:prstGeom prst="rect">
            <a:avLst/>
          </a:prstGeom>
          <a:noFill/>
          <a:ln w="57150">
            <a:solidFill>
              <a:srgbClr val="99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4941888"/>
            <a:ext cx="1806575" cy="1030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F4B2B-48C0-4594-90E5-6CF707D1030C}" type="slidenum">
              <a:rPr lang="af-ZA" smtClean="0"/>
              <a:pPr/>
              <a:t>1</a:t>
            </a:fld>
            <a:endParaRPr lang="af-ZA"/>
          </a:p>
        </p:txBody>
      </p:sp>
    </p:spTree>
  </p:cSld>
  <p:clrMapOvr>
    <a:masterClrMapping/>
  </p:clrMapOvr>
  <p:transition spd="slow">
    <p:push dir="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387" y="3355052"/>
            <a:ext cx="2333625" cy="216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412" y="2418427"/>
            <a:ext cx="2447925" cy="306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899" y="1194465"/>
            <a:ext cx="2695575" cy="427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8" name="WordArt 8"/>
          <p:cNvSpPr>
            <a:spLocks noChangeArrowheads="1" noChangeShapeType="1" noTextEdit="1"/>
          </p:cNvSpPr>
          <p:nvPr/>
        </p:nvSpPr>
        <p:spPr bwMode="auto">
          <a:xfrm>
            <a:off x="1716087" y="2275552"/>
            <a:ext cx="809625" cy="93503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ZA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1</a:t>
            </a:r>
          </a:p>
        </p:txBody>
      </p:sp>
      <p:sp>
        <p:nvSpPr>
          <p:cNvPr id="5129" name="WordArt 9"/>
          <p:cNvSpPr>
            <a:spLocks noChangeArrowheads="1" noChangeShapeType="1" noTextEdit="1"/>
          </p:cNvSpPr>
          <p:nvPr/>
        </p:nvSpPr>
        <p:spPr bwMode="auto">
          <a:xfrm>
            <a:off x="6540499" y="114965"/>
            <a:ext cx="954088" cy="9350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ZA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3+</a:t>
            </a:r>
          </a:p>
        </p:txBody>
      </p:sp>
      <p:sp>
        <p:nvSpPr>
          <p:cNvPr id="5130" name="WordArt 10"/>
          <p:cNvSpPr>
            <a:spLocks noChangeArrowheads="1" noChangeShapeType="1" noTextEdit="1"/>
          </p:cNvSpPr>
          <p:nvPr/>
        </p:nvSpPr>
        <p:spPr bwMode="auto">
          <a:xfrm>
            <a:off x="4019549" y="1338927"/>
            <a:ext cx="809625" cy="93503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ZA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2</a:t>
            </a:r>
          </a:p>
        </p:txBody>
      </p:sp>
      <p:sp>
        <p:nvSpPr>
          <p:cNvPr id="5132" name="WordArt 12"/>
          <p:cNvSpPr>
            <a:spLocks noChangeArrowheads="1" noChangeShapeType="1" noTextEdit="1"/>
          </p:cNvSpPr>
          <p:nvPr/>
        </p:nvSpPr>
        <p:spPr bwMode="auto">
          <a:xfrm>
            <a:off x="3660774" y="2634327"/>
            <a:ext cx="1712913" cy="14398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ZA" sz="3600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+ er</a:t>
            </a:r>
          </a:p>
          <a:p>
            <a:pPr algn="ctr"/>
            <a:r>
              <a:rPr lang="en-ZA" sz="3600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meer</a:t>
            </a:r>
          </a:p>
        </p:txBody>
      </p:sp>
      <p:sp>
        <p:nvSpPr>
          <p:cNvPr id="5133" name="WordArt 13"/>
          <p:cNvSpPr>
            <a:spLocks noChangeArrowheads="1" noChangeShapeType="1" noTextEdit="1"/>
          </p:cNvSpPr>
          <p:nvPr/>
        </p:nvSpPr>
        <p:spPr bwMode="auto">
          <a:xfrm>
            <a:off x="6108699" y="1554827"/>
            <a:ext cx="1712913" cy="14398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ZA" sz="3600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+ ste</a:t>
            </a:r>
          </a:p>
          <a:p>
            <a:pPr algn="ctr"/>
            <a:r>
              <a:rPr lang="en-ZA" sz="3600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mees</a:t>
            </a:r>
          </a:p>
        </p:txBody>
      </p:sp>
      <p:sp>
        <p:nvSpPr>
          <p:cNvPr id="5134" name="WordArt 14"/>
          <p:cNvSpPr>
            <a:spLocks noChangeArrowheads="1" noChangeShapeType="1" noTextEdit="1"/>
          </p:cNvSpPr>
          <p:nvPr/>
        </p:nvSpPr>
        <p:spPr bwMode="auto">
          <a:xfrm>
            <a:off x="1284287" y="3570952"/>
            <a:ext cx="1712912" cy="14398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ZA" sz="3600" kern="10" dirty="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Basis </a:t>
            </a:r>
          </a:p>
          <a:p>
            <a:pPr algn="ctr"/>
            <a:r>
              <a:rPr lang="en-ZA" sz="3600" kern="10" dirty="0" err="1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woord</a:t>
            </a:r>
            <a:endParaRPr lang="en-ZA" sz="3600" kern="10" dirty="0">
              <a:ln w="38100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sp>
        <p:nvSpPr>
          <p:cNvPr id="5135" name="WordArt 15"/>
          <p:cNvSpPr>
            <a:spLocks noChangeArrowheads="1" noChangeShapeType="1" noTextEdit="1"/>
          </p:cNvSpPr>
          <p:nvPr/>
        </p:nvSpPr>
        <p:spPr bwMode="auto">
          <a:xfrm>
            <a:off x="4019549" y="4291677"/>
            <a:ext cx="1028700" cy="838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ZA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Goudy Stout"/>
              </a:rPr>
              <a:t>AS</a:t>
            </a:r>
          </a:p>
        </p:txBody>
      </p:sp>
      <p:sp>
        <p:nvSpPr>
          <p:cNvPr id="5136" name="WordArt 16"/>
          <p:cNvSpPr>
            <a:spLocks noChangeArrowheads="1" noChangeShapeType="1" noTextEdit="1"/>
          </p:cNvSpPr>
          <p:nvPr/>
        </p:nvSpPr>
        <p:spPr bwMode="auto">
          <a:xfrm>
            <a:off x="6469062" y="3355052"/>
            <a:ext cx="1028700" cy="838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ZA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Goudy Stout"/>
              </a:rPr>
              <a:t>DIE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1263460" y="5627933"/>
            <a:ext cx="3011330" cy="104830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Die </a:t>
            </a:r>
            <a:r>
              <a:rPr lang="en-ZA" sz="1600" b="1" dirty="0" err="1">
                <a:effectLst/>
                <a:latin typeface="Arial"/>
                <a:ea typeface="Calibri"/>
                <a:cs typeface="Times New Roman"/>
              </a:rPr>
              <a:t>vergrotende</a:t>
            </a:r>
            <a:r>
              <a:rPr lang="en-ZA" sz="1600" b="1" dirty="0">
                <a:effectLst/>
                <a:latin typeface="Arial"/>
                <a:ea typeface="Calibri"/>
                <a:cs typeface="Times New Roman"/>
              </a:rPr>
              <a:t> trap</a:t>
            </a: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 is </a:t>
            </a:r>
            <a:r>
              <a:rPr lang="en-ZA" sz="1600" dirty="0" err="1">
                <a:effectLst/>
                <a:latin typeface="Arial"/>
                <a:ea typeface="Calibri"/>
                <a:cs typeface="Times New Roman"/>
              </a:rPr>
              <a:t>waar</a:t>
            </a: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 TWEE </a:t>
            </a:r>
            <a:r>
              <a:rPr lang="en-ZA" sz="1600" dirty="0" err="1">
                <a:effectLst/>
                <a:latin typeface="Arial"/>
                <a:ea typeface="Calibri"/>
                <a:cs typeface="Times New Roman"/>
              </a:rPr>
              <a:t>goed</a:t>
            </a: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 met </a:t>
            </a:r>
            <a:r>
              <a:rPr lang="en-ZA" sz="1600" dirty="0" err="1">
                <a:effectLst/>
                <a:latin typeface="Arial"/>
                <a:ea typeface="Calibri"/>
                <a:cs typeface="Times New Roman"/>
              </a:rPr>
              <a:t>mekaar</a:t>
            </a: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 </a:t>
            </a:r>
            <a:r>
              <a:rPr lang="en-ZA" sz="1600" dirty="0" err="1">
                <a:effectLst/>
                <a:latin typeface="Arial"/>
                <a:ea typeface="Calibri"/>
                <a:cs typeface="Times New Roman"/>
              </a:rPr>
              <a:t>vergelyk</a:t>
            </a: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 word.</a:t>
            </a:r>
            <a:endParaRPr lang="en-ZA" sz="1400" dirty="0">
              <a:effectLst/>
              <a:ea typeface="Calibri"/>
              <a:cs typeface="Times New Roman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5048249" y="5672185"/>
            <a:ext cx="3981493" cy="9598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Die </a:t>
            </a:r>
            <a:r>
              <a:rPr lang="en-ZA" sz="1600" b="1" dirty="0" err="1">
                <a:effectLst/>
                <a:latin typeface="Arial"/>
                <a:ea typeface="Calibri"/>
                <a:cs typeface="Times New Roman"/>
              </a:rPr>
              <a:t>oortreffende</a:t>
            </a:r>
            <a:r>
              <a:rPr lang="en-ZA" sz="1600" b="1" dirty="0">
                <a:effectLst/>
                <a:latin typeface="Arial"/>
                <a:ea typeface="Calibri"/>
                <a:cs typeface="Times New Roman"/>
              </a:rPr>
              <a:t> trap</a:t>
            </a: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 is </a:t>
            </a:r>
            <a:r>
              <a:rPr lang="en-ZA" sz="1600" dirty="0" err="1">
                <a:effectLst/>
                <a:latin typeface="Arial"/>
                <a:ea typeface="Calibri"/>
                <a:cs typeface="Times New Roman"/>
              </a:rPr>
              <a:t>waar</a:t>
            </a: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 DRIE of MEER </a:t>
            </a:r>
            <a:r>
              <a:rPr lang="en-ZA" sz="1600" dirty="0" err="1">
                <a:effectLst/>
                <a:latin typeface="Arial"/>
                <a:ea typeface="Calibri"/>
                <a:cs typeface="Times New Roman"/>
              </a:rPr>
              <a:t>goed</a:t>
            </a: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 met </a:t>
            </a:r>
            <a:r>
              <a:rPr lang="en-ZA" sz="1600" dirty="0" err="1">
                <a:effectLst/>
                <a:latin typeface="Arial"/>
                <a:ea typeface="Calibri"/>
                <a:cs typeface="Times New Roman"/>
              </a:rPr>
              <a:t>mekaar</a:t>
            </a: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 </a:t>
            </a:r>
            <a:r>
              <a:rPr lang="en-ZA" sz="1600" dirty="0" err="1">
                <a:effectLst/>
                <a:latin typeface="Arial"/>
                <a:ea typeface="Calibri"/>
                <a:cs typeface="Times New Roman"/>
              </a:rPr>
              <a:t>vergelyk</a:t>
            </a: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 word.</a:t>
            </a:r>
            <a:endParaRPr lang="en-ZA" sz="1400" dirty="0">
              <a:effectLst/>
              <a:ea typeface="Calibri"/>
              <a:cs typeface="Times New Roman"/>
            </a:endParaRPr>
          </a:p>
        </p:txBody>
      </p:sp>
      <p:cxnSp>
        <p:nvCxnSpPr>
          <p:cNvPr id="24" name="Straight Arrow Connector 23"/>
          <p:cNvCxnSpPr>
            <a:stCxn id="21" idx="1"/>
          </p:cNvCxnSpPr>
          <p:nvPr/>
        </p:nvCxnSpPr>
        <p:spPr>
          <a:xfrm>
            <a:off x="155418" y="1285909"/>
            <a:ext cx="1128869" cy="2285043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3" idx="0"/>
          </p:cNvCxnSpPr>
          <p:nvPr/>
        </p:nvCxnSpPr>
        <p:spPr>
          <a:xfrm flipH="1" flipV="1">
            <a:off x="6707991" y="4436139"/>
            <a:ext cx="331005" cy="1236046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2" idx="3"/>
          </p:cNvCxnSpPr>
          <p:nvPr/>
        </p:nvCxnSpPr>
        <p:spPr>
          <a:xfrm flipV="1">
            <a:off x="4274790" y="5010815"/>
            <a:ext cx="259109" cy="1141272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55418" y="626671"/>
            <a:ext cx="2568576" cy="131847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Die </a:t>
            </a:r>
            <a:r>
              <a:rPr lang="en-ZA" sz="1600" b="1" dirty="0" err="1">
                <a:effectLst/>
                <a:latin typeface="Arial"/>
                <a:ea typeface="Calibri"/>
                <a:cs typeface="Times New Roman"/>
              </a:rPr>
              <a:t>stellende</a:t>
            </a:r>
            <a:r>
              <a:rPr lang="en-ZA" sz="1600" b="1" dirty="0">
                <a:effectLst/>
                <a:latin typeface="Arial"/>
                <a:ea typeface="Calibri"/>
                <a:cs typeface="Times New Roman"/>
              </a:rPr>
              <a:t> trap</a:t>
            </a: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 </a:t>
            </a:r>
            <a:r>
              <a:rPr lang="en-ZA" sz="1600" dirty="0" smtClean="0">
                <a:effectLst/>
                <a:latin typeface="Arial"/>
                <a:ea typeface="Calibri"/>
                <a:cs typeface="Times New Roman"/>
              </a:rPr>
              <a:t>is </a:t>
            </a: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die basis </a:t>
            </a:r>
            <a:r>
              <a:rPr lang="en-ZA" sz="1600" dirty="0" err="1">
                <a:effectLst/>
                <a:latin typeface="Arial"/>
                <a:ea typeface="Calibri"/>
                <a:cs typeface="Times New Roman"/>
              </a:rPr>
              <a:t>woord</a:t>
            </a: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 </a:t>
            </a:r>
            <a:r>
              <a:rPr lang="en-ZA" sz="1600" dirty="0" err="1">
                <a:effectLst/>
                <a:latin typeface="Arial"/>
                <a:ea typeface="Calibri"/>
                <a:cs typeface="Times New Roman"/>
              </a:rPr>
              <a:t>wat</a:t>
            </a: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 </a:t>
            </a:r>
            <a:r>
              <a:rPr lang="en-ZA" sz="1600" dirty="0" err="1">
                <a:effectLst/>
                <a:latin typeface="Arial"/>
                <a:ea typeface="Calibri"/>
                <a:cs typeface="Times New Roman"/>
              </a:rPr>
              <a:t>vir</a:t>
            </a: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 </a:t>
            </a:r>
            <a:r>
              <a:rPr lang="en-ZA" sz="1600" dirty="0" err="1">
                <a:effectLst/>
                <a:latin typeface="Arial"/>
                <a:ea typeface="Calibri"/>
                <a:cs typeface="Times New Roman"/>
              </a:rPr>
              <a:t>jou</a:t>
            </a: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 </a:t>
            </a:r>
            <a:r>
              <a:rPr lang="en-ZA" sz="1600" dirty="0" err="1">
                <a:effectLst/>
                <a:latin typeface="Arial"/>
                <a:ea typeface="Calibri"/>
                <a:cs typeface="Times New Roman"/>
              </a:rPr>
              <a:t>gegee</a:t>
            </a: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 </a:t>
            </a:r>
            <a:r>
              <a:rPr lang="en-ZA" sz="1600" dirty="0" err="1">
                <a:effectLst/>
                <a:latin typeface="Arial"/>
                <a:ea typeface="Calibri"/>
                <a:cs typeface="Times New Roman"/>
              </a:rPr>
              <a:t>sal</a:t>
            </a:r>
            <a:r>
              <a:rPr lang="en-ZA" sz="1600" dirty="0">
                <a:effectLst/>
                <a:latin typeface="Arial"/>
                <a:ea typeface="Calibri"/>
                <a:cs typeface="Times New Roman"/>
              </a:rPr>
              <a:t> word.</a:t>
            </a:r>
            <a:endParaRPr lang="en-ZA" sz="1400" dirty="0">
              <a:effectLst/>
              <a:ea typeface="Calibri"/>
              <a:cs typeface="Times New Roman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7886-EAB2-42CD-AB2F-A8120FBCF0B1}" type="slidenum">
              <a:rPr lang="af-ZA" smtClean="0"/>
              <a:pPr/>
              <a:t>2</a:t>
            </a:fld>
            <a:endParaRPr lang="af-ZA"/>
          </a:p>
        </p:txBody>
      </p:sp>
    </p:spTree>
  </p:cSld>
  <p:clrMapOvr>
    <a:masterClrMapping/>
  </p:clrMapOvr>
  <p:transition spd="slow">
    <p:push dir="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 animBg="1"/>
      <p:bldP spid="5129" grpId="0" animBg="1"/>
      <p:bldP spid="5130" grpId="0" animBg="1"/>
      <p:bldP spid="5132" grpId="0" animBg="1"/>
      <p:bldP spid="5133" grpId="0" animBg="1"/>
      <p:bldP spid="5134" grpId="0" animBg="1"/>
      <p:bldP spid="5135" grpId="0" animBg="1"/>
      <p:bldP spid="5136" grpId="0" animBg="1"/>
      <p:bldP spid="22" grpId="0" animBg="1"/>
      <p:bldP spid="23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6" name="Rectangle 24"/>
          <p:cNvSpPr>
            <a:spLocks noGrp="1" noChangeArrowheads="1"/>
          </p:cNvSpPr>
          <p:nvPr>
            <p:ph type="title"/>
          </p:nvPr>
        </p:nvSpPr>
        <p:spPr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af-ZA" sz="6000"/>
              <a:t>Eerste Trappie</a:t>
            </a:r>
          </a:p>
        </p:txBody>
      </p:sp>
      <p:sp>
        <p:nvSpPr>
          <p:cNvPr id="8219" name="Rectangle 27"/>
          <p:cNvSpPr>
            <a:spLocks noGrp="1" noChangeArrowheads="1"/>
          </p:cNvSpPr>
          <p:nvPr>
            <p:ph idx="1"/>
          </p:nvPr>
        </p:nvSpPr>
        <p:spPr>
          <a:xfrm>
            <a:off x="323850" y="1916113"/>
            <a:ext cx="8374063" cy="4525962"/>
          </a:xfrm>
        </p:spPr>
        <p:txBody>
          <a:bodyPr/>
          <a:lstStyle/>
          <a:p>
            <a:pPr>
              <a:buFontTx/>
              <a:buNone/>
            </a:pPr>
            <a:r>
              <a:rPr lang="af-ZA"/>
              <a:t>Hier kry jy die basis woord soos in die toetse:</a:t>
            </a:r>
          </a:p>
          <a:p>
            <a:pPr algn="ctr">
              <a:buFontTx/>
              <a:buNone/>
            </a:pPr>
            <a:r>
              <a:rPr lang="af-ZA" sz="4400"/>
              <a:t>Mooi</a:t>
            </a:r>
          </a:p>
          <a:p>
            <a:pPr algn="ctr">
              <a:buFontTx/>
              <a:buNone/>
            </a:pPr>
            <a:r>
              <a:rPr lang="af-ZA" sz="4400"/>
              <a:t>Skoon</a:t>
            </a:r>
          </a:p>
          <a:p>
            <a:pPr algn="ctr">
              <a:buFontTx/>
              <a:buNone/>
            </a:pPr>
            <a:r>
              <a:rPr lang="af-ZA" sz="4400"/>
              <a:t>Blou</a:t>
            </a:r>
          </a:p>
          <a:p>
            <a:pPr algn="ctr">
              <a:buFontTx/>
              <a:buNone/>
            </a:pPr>
            <a:r>
              <a:rPr lang="af-ZA" sz="4400"/>
              <a:t>Lelik</a:t>
            </a:r>
          </a:p>
          <a:p>
            <a:pPr>
              <a:buFontTx/>
              <a:buNone/>
            </a:pPr>
            <a:endParaRPr lang="af-ZA" sz="44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B8B0-3DFB-49B8-A69B-631C6A44D720}" type="slidenum">
              <a:rPr lang="af-ZA" smtClean="0"/>
              <a:pPr/>
              <a:t>3</a:t>
            </a:fld>
            <a:endParaRPr lang="af-ZA"/>
          </a:p>
        </p:txBody>
      </p:sp>
    </p:spTree>
  </p:cSld>
  <p:clrMapOvr>
    <a:masterClrMapping/>
  </p:clrMapOvr>
  <p:transition spd="slow">
    <p:push dir="u"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af-ZA" sz="6000"/>
              <a:t>Tweede Trappie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628775"/>
            <a:ext cx="8374063" cy="45259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af-ZA"/>
              <a:t>Hier vat jy die basis woord en sit trappie 2 se kortpad by:  +er</a:t>
            </a:r>
          </a:p>
          <a:p>
            <a:pPr marL="0" indent="0" algn="ctr">
              <a:buFontTx/>
              <a:buNone/>
            </a:pPr>
            <a:r>
              <a:rPr lang="af-ZA" sz="4400"/>
              <a:t>Mooi</a:t>
            </a:r>
            <a:endParaRPr lang="af-ZA" sz="6000"/>
          </a:p>
          <a:p>
            <a:pPr marL="0" indent="0" algn="ctr">
              <a:buFontTx/>
              <a:buNone/>
            </a:pPr>
            <a:r>
              <a:rPr lang="af-ZA" sz="4400"/>
              <a:t>Skon</a:t>
            </a:r>
          </a:p>
          <a:p>
            <a:pPr marL="0" indent="0" algn="ctr">
              <a:buFontTx/>
              <a:buNone/>
            </a:pPr>
            <a:r>
              <a:rPr lang="af-ZA" sz="4400"/>
              <a:t>Blou</a:t>
            </a:r>
          </a:p>
          <a:p>
            <a:pPr marL="0" indent="0" algn="ctr">
              <a:buFontTx/>
              <a:buNone/>
            </a:pPr>
            <a:r>
              <a:rPr lang="af-ZA" sz="4400"/>
              <a:t>Lelik</a:t>
            </a:r>
          </a:p>
          <a:p>
            <a:pPr marL="0" indent="0">
              <a:buFontTx/>
              <a:buNone/>
            </a:pPr>
            <a:endParaRPr lang="af-ZA" sz="4400"/>
          </a:p>
        </p:txBody>
      </p:sp>
      <p:pic>
        <p:nvPicPr>
          <p:cNvPr id="13325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5229225"/>
            <a:ext cx="917575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6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4437063"/>
            <a:ext cx="917575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7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2852738"/>
            <a:ext cx="917575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8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3644900"/>
            <a:ext cx="917575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B8B0-3DFB-49B8-A69B-631C6A44D720}" type="slidenum">
              <a:rPr lang="af-ZA" smtClean="0"/>
              <a:pPr/>
              <a:t>4</a:t>
            </a:fld>
            <a:endParaRPr lang="af-ZA"/>
          </a:p>
        </p:txBody>
      </p:sp>
    </p:spTree>
  </p:cSld>
  <p:clrMapOvr>
    <a:masterClrMapping/>
  </p:clrMapOvr>
  <p:transition spd="slow">
    <p:push dir="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af-ZA" sz="6000"/>
              <a:t>Derde Trappie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916113"/>
            <a:ext cx="8374063" cy="4525962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af-ZA"/>
              <a:t>Hier vat jy die basis woord en sit trappie 3 se kortpad by:  +ste</a:t>
            </a:r>
            <a:r>
              <a:rPr lang="af-ZA" sz="4400"/>
              <a:t> </a:t>
            </a:r>
          </a:p>
          <a:p>
            <a:pPr marL="0" indent="0" algn="ctr">
              <a:spcBef>
                <a:spcPct val="0"/>
              </a:spcBef>
              <a:buFontTx/>
              <a:buNone/>
            </a:pPr>
            <a:r>
              <a:rPr lang="af-ZA" sz="4400"/>
              <a:t>Mooi</a:t>
            </a:r>
            <a:endParaRPr lang="af-ZA" sz="6600"/>
          </a:p>
          <a:p>
            <a:pPr marL="0" indent="0" algn="ctr">
              <a:buFontTx/>
              <a:buNone/>
            </a:pPr>
            <a:r>
              <a:rPr lang="af-ZA" sz="4400"/>
              <a:t>Skoon</a:t>
            </a:r>
          </a:p>
          <a:p>
            <a:pPr marL="0" indent="0" algn="ctr">
              <a:buFontTx/>
              <a:buNone/>
            </a:pPr>
            <a:r>
              <a:rPr lang="af-ZA" sz="4400"/>
              <a:t>Blou</a:t>
            </a:r>
          </a:p>
          <a:p>
            <a:pPr marL="0" indent="0" algn="ctr">
              <a:buFontTx/>
              <a:buNone/>
            </a:pPr>
            <a:r>
              <a:rPr lang="af-ZA" sz="4400"/>
              <a:t>Lelik</a:t>
            </a:r>
          </a:p>
          <a:p>
            <a:pPr marL="0" indent="0">
              <a:buFontTx/>
              <a:buNone/>
            </a:pPr>
            <a:endParaRPr lang="af-ZA" sz="4400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2852738"/>
            <a:ext cx="1084262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3716338"/>
            <a:ext cx="1084263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4581525"/>
            <a:ext cx="1084263" cy="757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5373688"/>
            <a:ext cx="1084263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B8B0-3DFB-49B8-A69B-631C6A44D720}" type="slidenum">
              <a:rPr lang="af-ZA" smtClean="0"/>
              <a:pPr/>
              <a:t>5</a:t>
            </a:fld>
            <a:endParaRPr lang="af-ZA"/>
          </a:p>
        </p:txBody>
      </p:sp>
    </p:spTree>
  </p:cSld>
  <p:clrMapOvr>
    <a:masterClrMapping/>
  </p:clrMapOvr>
  <p:transition spd="slow">
    <p:push dir="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292692"/>
              </p:ext>
            </p:extLst>
          </p:nvPr>
        </p:nvGraphicFramePr>
        <p:xfrm>
          <a:off x="179512" y="5661248"/>
          <a:ext cx="8712969" cy="9098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92489"/>
                <a:gridCol w="1806868"/>
                <a:gridCol w="2513612"/>
              </a:tblGrid>
              <a:tr h="6057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Lang vokaal + eindig op –d</a:t>
                      </a:r>
                      <a:endParaRPr lang="en-ZA" sz="2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 (breed) (hard)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FF00FF">
                        <a:alpha val="5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>
                          <a:effectLst/>
                        </a:rPr>
                        <a:t>hard-er</a:t>
                      </a:r>
                      <a:endParaRPr lang="en-ZA" sz="20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>
                          <a:effectLst/>
                        </a:rPr>
                        <a:t>bre-ër</a:t>
                      </a:r>
                      <a:endParaRPr lang="en-Z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FF00FF">
                        <a:alpha val="5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-ste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FF00FF">
                        <a:alpha val="58824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999896"/>
              </p:ext>
            </p:extLst>
          </p:nvPr>
        </p:nvGraphicFramePr>
        <p:xfrm>
          <a:off x="179512" y="260648"/>
          <a:ext cx="8712969" cy="1120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92489"/>
                <a:gridCol w="1806868"/>
                <a:gridCol w="2513612"/>
              </a:tblGrid>
              <a:tr h="10915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000" dirty="0">
                          <a:effectLst/>
                        </a:rPr>
                        <a:t>BASIS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000">
                          <a:effectLst/>
                        </a:rPr>
                        <a:t>TREFFENDE</a:t>
                      </a:r>
                      <a:endParaRPr lang="en-Z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000" dirty="0">
                          <a:effectLst/>
                        </a:rPr>
                        <a:t>OORTREFFENDE HOU DIE BASIS + STE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141414"/>
              </p:ext>
            </p:extLst>
          </p:nvPr>
        </p:nvGraphicFramePr>
        <p:xfrm>
          <a:off x="179512" y="1628800"/>
          <a:ext cx="8712969" cy="4892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92489"/>
                <a:gridCol w="1806868"/>
                <a:gridCol w="2513612"/>
              </a:tblGrid>
              <a:tr h="3391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Eindig op –r (lekker</a:t>
                      </a:r>
                      <a:r>
                        <a:rPr lang="af-ZA" sz="2400" dirty="0" smtClean="0">
                          <a:effectLst/>
                        </a:rPr>
                        <a:t>) suur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-der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-ste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2572163"/>
              </p:ext>
            </p:extLst>
          </p:nvPr>
        </p:nvGraphicFramePr>
        <p:xfrm>
          <a:off x="179512" y="2276872"/>
          <a:ext cx="8712969" cy="4892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92489"/>
                <a:gridCol w="1806868"/>
                <a:gridCol w="2513612"/>
              </a:tblGrid>
              <a:tr h="339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Eindig op –lik (moeilik)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>
                          <a:effectLst/>
                        </a:rPr>
                        <a:t>-er</a:t>
                      </a:r>
                      <a:endParaRPr lang="en-Z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-ste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FF66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964841"/>
              </p:ext>
            </p:extLst>
          </p:nvPr>
        </p:nvGraphicFramePr>
        <p:xfrm>
          <a:off x="179512" y="2924944"/>
          <a:ext cx="8712969" cy="4892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92489"/>
                <a:gridCol w="1806868"/>
                <a:gridCol w="2513612"/>
              </a:tblGrid>
              <a:tr h="339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Eindig op –ig (besig)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>
                          <a:effectLst/>
                        </a:rPr>
                        <a:t>-er</a:t>
                      </a:r>
                      <a:endParaRPr lang="en-Z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-ste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015149"/>
              </p:ext>
            </p:extLst>
          </p:nvPr>
        </p:nvGraphicFramePr>
        <p:xfrm>
          <a:off x="179512" y="3573016"/>
          <a:ext cx="8712969" cy="8871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92489"/>
                <a:gridCol w="1806868"/>
                <a:gridCol w="2513612"/>
              </a:tblGrid>
              <a:tr h="339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Kort vokaal  + eindig op –g (lig</a:t>
                      </a:r>
                      <a:r>
                        <a:rPr lang="af-ZA" sz="2400" dirty="0" smtClean="0">
                          <a:effectLst/>
                        </a:rPr>
                        <a:t>)  onbeskofter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>
                          <a:effectLst/>
                        </a:rPr>
                        <a:t>-ter</a:t>
                      </a:r>
                      <a:endParaRPr lang="en-Z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-ste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368287"/>
              </p:ext>
            </p:extLst>
          </p:nvPr>
        </p:nvGraphicFramePr>
        <p:xfrm>
          <a:off x="179512" y="4581128"/>
          <a:ext cx="8712969" cy="8871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92489"/>
                <a:gridCol w="1806868"/>
                <a:gridCol w="2513612"/>
              </a:tblGrid>
              <a:tr h="339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Lang vokaal + eindig op –g (hoog</a:t>
                      </a:r>
                      <a:r>
                        <a:rPr lang="af-ZA" sz="2400" dirty="0" smtClean="0">
                          <a:effectLst/>
                        </a:rPr>
                        <a:t>) vroeg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>
                          <a:effectLst/>
                        </a:rPr>
                        <a:t>-ër</a:t>
                      </a:r>
                      <a:endParaRPr lang="en-Z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-ste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7886-EAB2-42CD-AB2F-A8120FBCF0B1}" type="slidenum">
              <a:rPr lang="af-ZA" smtClean="0"/>
              <a:pPr/>
              <a:t>6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2337386048"/>
      </p:ext>
    </p:extLst>
  </p:cSld>
  <p:clrMapOvr>
    <a:masterClrMapping/>
  </p:clrMapOvr>
  <p:transition spd="slow">
    <p:push dir="u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059034"/>
              </p:ext>
            </p:extLst>
          </p:nvPr>
        </p:nvGraphicFramePr>
        <p:xfrm>
          <a:off x="179512" y="4869160"/>
          <a:ext cx="8712969" cy="9494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66174"/>
                <a:gridCol w="1633183"/>
                <a:gridCol w="2513612"/>
              </a:tblGrid>
              <a:tr h="949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Eindig op –de of –e (tevrede)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meer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Mees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2426942"/>
              </p:ext>
            </p:extLst>
          </p:nvPr>
        </p:nvGraphicFramePr>
        <p:xfrm>
          <a:off x="179512" y="908720"/>
          <a:ext cx="8712969" cy="5154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66174"/>
                <a:gridCol w="1633183"/>
                <a:gridCol w="2513612"/>
              </a:tblGrid>
              <a:tr h="515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Eindig op –s (los)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>
                          <a:effectLst/>
                        </a:rPr>
                        <a:t>los-ser</a:t>
                      </a:r>
                      <a:endParaRPr lang="en-Z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-ste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127396"/>
              </p:ext>
            </p:extLst>
          </p:nvPr>
        </p:nvGraphicFramePr>
        <p:xfrm>
          <a:off x="179512" y="1700808"/>
          <a:ext cx="8712969" cy="5154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66174"/>
                <a:gridCol w="1633183"/>
                <a:gridCol w="2513612"/>
              </a:tblGrid>
              <a:tr h="515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Eindig op lang vokaal (blou)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>
                          <a:effectLst/>
                        </a:rPr>
                        <a:t>blou-er</a:t>
                      </a:r>
                      <a:endParaRPr lang="en-Z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-ste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886683"/>
              </p:ext>
            </p:extLst>
          </p:nvPr>
        </p:nvGraphicFramePr>
        <p:xfrm>
          <a:off x="179512" y="2492896"/>
          <a:ext cx="8712969" cy="9494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66174"/>
                <a:gridCol w="1633183"/>
                <a:gridCol w="2513612"/>
              </a:tblGrid>
              <a:tr h="949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Kort vokaal + eindig op –f (Dof)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>
                          <a:effectLst/>
                        </a:rPr>
                        <a:t>-wwer</a:t>
                      </a:r>
                      <a:endParaRPr lang="en-Z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-ste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968434"/>
              </p:ext>
            </p:extLst>
          </p:nvPr>
        </p:nvGraphicFramePr>
        <p:xfrm>
          <a:off x="179512" y="3645024"/>
          <a:ext cx="8712969" cy="9586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66174"/>
                <a:gridCol w="1633183"/>
                <a:gridCol w="2513612"/>
              </a:tblGrid>
              <a:tr h="958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Lang vokaal/konsonant + -f (doof</a:t>
                      </a:r>
                      <a:r>
                        <a:rPr lang="af-ZA" sz="2400" dirty="0" smtClean="0">
                          <a:effectLst/>
                        </a:rPr>
                        <a:t>) aggressief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do-wer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400" dirty="0">
                          <a:effectLst/>
                        </a:rPr>
                        <a:t>-ste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9380" marR="119380" marT="34290" marB="34290">
                    <a:solidFill>
                      <a:srgbClr val="FF66FF"/>
                    </a:solidFill>
                  </a:tcPr>
                </a:tc>
              </a:tr>
            </a:tbl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7886-EAB2-42CD-AB2F-A8120FBCF0B1}" type="slidenum">
              <a:rPr lang="af-ZA" smtClean="0"/>
              <a:pPr/>
              <a:t>7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563084307"/>
      </p:ext>
    </p:extLst>
  </p:cSld>
  <p:clrMapOvr>
    <a:masterClrMapping/>
  </p:clrMapOvr>
  <p:transition spd="slow">
    <p:push dir="u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opvoet-plekhou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3" name="Skyfienommer-plekhou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7886-EAB2-42CD-AB2F-A8120FBCF0B1}" type="slidenum">
              <a:rPr lang="af-ZA" smtClean="0"/>
              <a:pPr/>
              <a:t>8</a:t>
            </a:fld>
            <a:endParaRPr lang="af-ZA"/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425620"/>
              </p:ext>
            </p:extLst>
          </p:nvPr>
        </p:nvGraphicFramePr>
        <p:xfrm>
          <a:off x="251520" y="110912"/>
          <a:ext cx="8640960" cy="5506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2880320"/>
                <a:gridCol w="2880320"/>
              </a:tblGrid>
              <a:tr h="756084">
                <a:tc>
                  <a:txBody>
                    <a:bodyPr/>
                    <a:lstStyle/>
                    <a:p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f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f-ZA"/>
                    </a:p>
                  </a:txBody>
                  <a:tcPr/>
                </a:tc>
              </a:tr>
              <a:tr h="401764">
                <a:tc>
                  <a:txBody>
                    <a:bodyPr/>
                    <a:lstStyle/>
                    <a:p>
                      <a:r>
                        <a:rPr lang="af-ZA" dirty="0" smtClean="0"/>
                        <a:t>afgeleë</a:t>
                      </a:r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f-ZA" dirty="0" smtClean="0"/>
                        <a:t>Meer </a:t>
                      </a:r>
                      <a:r>
                        <a:rPr lang="af-ZA" dirty="0" smtClean="0"/>
                        <a:t>afgeleë</a:t>
                      </a:r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f-ZA" dirty="0" smtClean="0"/>
                        <a:t>Mees </a:t>
                      </a:r>
                      <a:r>
                        <a:rPr lang="af-ZA" dirty="0" smtClean="0"/>
                        <a:t>afgeleë</a:t>
                      </a:r>
                      <a:endParaRPr lang="af-ZA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af-ZA" dirty="0" smtClean="0"/>
                        <a:t>Beskeie</a:t>
                      </a:r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f-ZA" dirty="0" smtClean="0"/>
                        <a:t>Meer beskeie</a:t>
                      </a:r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f-ZA" dirty="0" smtClean="0"/>
                        <a:t>Mees beskeie</a:t>
                      </a:r>
                      <a:endParaRPr lang="af-ZA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af-ZA" dirty="0" smtClean="0"/>
                        <a:t>Geheime</a:t>
                      </a:r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f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f-ZA"/>
                    </a:p>
                  </a:txBody>
                  <a:tcPr/>
                </a:tc>
              </a:tr>
              <a:tr h="426328">
                <a:tc>
                  <a:txBody>
                    <a:bodyPr/>
                    <a:lstStyle/>
                    <a:p>
                      <a:r>
                        <a:rPr lang="af-ZA" dirty="0" smtClean="0"/>
                        <a:t>Geslepe</a:t>
                      </a:r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f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f-ZA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af-ZA" dirty="0" smtClean="0"/>
                        <a:t>Tevrede</a:t>
                      </a:r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f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f-ZA"/>
                    </a:p>
                  </a:txBody>
                  <a:tcPr/>
                </a:tc>
              </a:tr>
              <a:tr h="426328">
                <a:tc>
                  <a:txBody>
                    <a:bodyPr/>
                    <a:lstStyle/>
                    <a:p>
                      <a:r>
                        <a:rPr lang="af-ZA" dirty="0" smtClean="0"/>
                        <a:t>Uitgeslape</a:t>
                      </a:r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f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f-ZA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af-ZA" dirty="0" smtClean="0"/>
                        <a:t>verlate</a:t>
                      </a:r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f-ZA" dirty="0"/>
                    </a:p>
                  </a:txBody>
                  <a:tcPr/>
                </a:tc>
              </a:tr>
              <a:tr h="144016">
                <a:tc>
                  <a:txBody>
                    <a:bodyPr/>
                    <a:lstStyle/>
                    <a:p>
                      <a:r>
                        <a:rPr lang="af-ZA" dirty="0" smtClean="0"/>
                        <a:t>Verbaas</a:t>
                      </a:r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f-ZA" dirty="0"/>
                    </a:p>
                  </a:txBody>
                  <a:tcPr/>
                </a:tc>
              </a:tr>
              <a:tr h="144016">
                <a:tc>
                  <a:txBody>
                    <a:bodyPr/>
                    <a:lstStyle/>
                    <a:p>
                      <a:r>
                        <a:rPr lang="af-ZA" dirty="0" smtClean="0"/>
                        <a:t>graag</a:t>
                      </a:r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f-ZA" dirty="0" smtClean="0"/>
                        <a:t>Liewer</a:t>
                      </a:r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f-ZA" dirty="0" smtClean="0"/>
                        <a:t>Graagste</a:t>
                      </a:r>
                      <a:endParaRPr lang="af-ZA" dirty="0"/>
                    </a:p>
                  </a:txBody>
                  <a:tcPr/>
                </a:tc>
              </a:tr>
              <a:tr h="144016">
                <a:tc>
                  <a:txBody>
                    <a:bodyPr/>
                    <a:lstStyle/>
                    <a:p>
                      <a:r>
                        <a:rPr lang="af-ZA" dirty="0" smtClean="0"/>
                        <a:t>welbekend</a:t>
                      </a:r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f-ZA" dirty="0" smtClean="0"/>
                        <a:t>Beter bekend</a:t>
                      </a:r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f-ZA" dirty="0" smtClean="0"/>
                        <a:t>Beste bekend</a:t>
                      </a:r>
                      <a:endParaRPr lang="af-ZA" dirty="0"/>
                    </a:p>
                  </a:txBody>
                  <a:tcPr/>
                </a:tc>
              </a:tr>
              <a:tr h="144016">
                <a:tc>
                  <a:txBody>
                    <a:bodyPr/>
                    <a:lstStyle/>
                    <a:p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f-ZA" dirty="0"/>
                    </a:p>
                  </a:txBody>
                  <a:tcPr/>
                </a:tc>
              </a:tr>
              <a:tr h="144016">
                <a:tc>
                  <a:txBody>
                    <a:bodyPr/>
                    <a:lstStyle/>
                    <a:p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f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f-Z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076111"/>
      </p:ext>
    </p:extLst>
  </p:cSld>
  <p:clrMapOvr>
    <a:masterClrMapping/>
  </p:clrMapOvr>
  <p:transition spd="slow">
    <p:push dir="u"/>
    <p:sndAc>
      <p:stSnd>
        <p:snd r:embed="rId2" name="chimes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f-ZA" dirty="0" smtClean="0"/>
              <a:t>Die </a:t>
            </a:r>
            <a:r>
              <a:rPr lang="af-ZA" dirty="0" err="1" smtClean="0"/>
              <a:t>verboë-e</a:t>
            </a:r>
            <a:r>
              <a:rPr lang="af-ZA" dirty="0" smtClean="0"/>
              <a:t> by attributief-gebruikte adjektiewe</a:t>
            </a:r>
            <a:endParaRPr lang="af-ZA" dirty="0"/>
          </a:p>
        </p:txBody>
      </p:sp>
      <p:sp>
        <p:nvSpPr>
          <p:cNvPr id="5" name="Inhoud-plekhou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f-ZA" dirty="0" smtClean="0"/>
              <a:t>Eensillabige adjektiewe:  word nie verbuig nie.</a:t>
            </a:r>
          </a:p>
          <a:p>
            <a:r>
              <a:rPr lang="af-ZA" dirty="0" smtClean="0"/>
              <a:t>Eensillabige adjektiewe wat op ’n –</a:t>
            </a:r>
            <a:r>
              <a:rPr lang="af-ZA" dirty="0" err="1" smtClean="0"/>
              <a:t>md</a:t>
            </a:r>
            <a:r>
              <a:rPr lang="af-ZA" dirty="0" smtClean="0"/>
              <a:t>, </a:t>
            </a:r>
            <a:r>
              <a:rPr lang="af-ZA" dirty="0" err="1" smtClean="0"/>
              <a:t>-nd</a:t>
            </a:r>
            <a:r>
              <a:rPr lang="af-ZA" dirty="0" smtClean="0"/>
              <a:t>, </a:t>
            </a:r>
            <a:r>
              <a:rPr lang="af-ZA" dirty="0" err="1" smtClean="0"/>
              <a:t>-ld</a:t>
            </a:r>
            <a:r>
              <a:rPr lang="af-ZA" dirty="0" smtClean="0"/>
              <a:t> of ’n –</a:t>
            </a:r>
            <a:r>
              <a:rPr lang="af-ZA" dirty="0" err="1" smtClean="0"/>
              <a:t>rd</a:t>
            </a:r>
            <a:r>
              <a:rPr lang="af-ZA" dirty="0" smtClean="0"/>
              <a:t> eindig + e.</a:t>
            </a:r>
          </a:p>
          <a:p>
            <a:endParaRPr lang="af-ZA" dirty="0"/>
          </a:p>
        </p:txBody>
      </p:sp>
      <p:sp>
        <p:nvSpPr>
          <p:cNvPr id="2" name="Loopvoet-plekhou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 smtClean="0"/>
              <a:t>Kopiereg (C) M. Swanepoel 2010</a:t>
            </a:r>
            <a:endParaRPr lang="af-ZA"/>
          </a:p>
        </p:txBody>
      </p:sp>
      <p:sp>
        <p:nvSpPr>
          <p:cNvPr id="3" name="Skyfienommer-plekhou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7886-EAB2-42CD-AB2F-A8120FBCF0B1}" type="slidenum">
              <a:rPr lang="af-ZA" smtClean="0"/>
              <a:pPr/>
              <a:t>9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577007267"/>
      </p:ext>
    </p:extLst>
  </p:cSld>
  <p:clrMapOvr>
    <a:masterClrMapping/>
  </p:clrMapOvr>
  <p:transition spd="slow">
    <p:push dir="u"/>
    <p:sndAc>
      <p:stSnd>
        <p:snd r:embed="rId2" name="chimes.wav"/>
      </p:stSnd>
    </p:sndAc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9976</TotalTime>
  <Words>410</Words>
  <Application>Microsoft Office PowerPoint</Application>
  <PresentationFormat>Vertoning op skerm (4:3)</PresentationFormat>
  <Paragraphs>115</Paragraphs>
  <Slides>9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Skyfietitels</vt:lpstr>
      </vt:variant>
      <vt:variant>
        <vt:i4>9</vt:i4>
      </vt:variant>
    </vt:vector>
  </HeadingPairs>
  <TitlesOfParts>
    <vt:vector size="10" baseType="lpstr">
      <vt:lpstr>Apex</vt:lpstr>
      <vt:lpstr>Trappe van Vergelyking</vt:lpstr>
      <vt:lpstr>PowerPoint-aanbieding</vt:lpstr>
      <vt:lpstr>Eerste Trappie</vt:lpstr>
      <vt:lpstr>Tweede Trappie</vt:lpstr>
      <vt:lpstr>Derde Trappie</vt:lpstr>
      <vt:lpstr>PowerPoint-aanbieding</vt:lpstr>
      <vt:lpstr>PowerPoint-aanbieding</vt:lpstr>
      <vt:lpstr>PowerPoint-aanbieding</vt:lpstr>
      <vt:lpstr>Die verboë-e by attributief-gebruikte adjektiewe</vt:lpstr>
    </vt:vector>
  </TitlesOfParts>
  <Company>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Trappe van Vergelyking</dc:title>
  <dc:creator>Marelize</dc:creator>
  <cp:lastModifiedBy>Marelize Swanepoel</cp:lastModifiedBy>
  <cp:revision>11</cp:revision>
  <dcterms:created xsi:type="dcterms:W3CDTF">2009-08-09T14:04:05Z</dcterms:created>
  <dcterms:modified xsi:type="dcterms:W3CDTF">2016-06-20T10:59:24Z</dcterms:modified>
</cp:coreProperties>
</file>